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339" r:id="rId5"/>
    <p:sldId id="267" r:id="rId6"/>
    <p:sldId id="271" r:id="rId7"/>
    <p:sldId id="340" r:id="rId8"/>
    <p:sldId id="341" r:id="rId9"/>
    <p:sldId id="352" r:id="rId10"/>
    <p:sldId id="342" r:id="rId11"/>
    <p:sldId id="349" r:id="rId12"/>
    <p:sldId id="350" r:id="rId13"/>
    <p:sldId id="351" r:id="rId14"/>
    <p:sldId id="343" r:id="rId15"/>
    <p:sldId id="344" r:id="rId16"/>
    <p:sldId id="345" r:id="rId17"/>
    <p:sldId id="346" r:id="rId18"/>
    <p:sldId id="347" r:id="rId19"/>
    <p:sldId id="34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6C2C"/>
    <a:srgbClr val="B14FC5"/>
    <a:srgbClr val="D0CECE"/>
    <a:srgbClr val="70B643"/>
    <a:srgbClr val="20B1A4"/>
    <a:srgbClr val="F18A00"/>
    <a:srgbClr val="FDE8CF"/>
    <a:srgbClr val="D7D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63BA29-749A-47C0-B4F6-678C13D8E97F}" v="1" dt="2026-08-09T13:17:36.2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1"/>
    <p:restoredTop sz="94726"/>
  </p:normalViewPr>
  <p:slideViewPr>
    <p:cSldViewPr snapToGrid="0">
      <p:cViewPr varScale="1">
        <p:scale>
          <a:sx n="104" d="100"/>
          <a:sy n="104" d="100"/>
        </p:scale>
        <p:origin x="72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J. Swider" userId="442ad72b-9e96-4c2c-b09a-508fb1f2ee66" providerId="ADAL" clId="{52F03734-9F10-4091-A482-290A435453F2}"/>
    <pc:docChg chg="modSld">
      <pc:chgData name="Paul J. Swider" userId="442ad72b-9e96-4c2c-b09a-508fb1f2ee66" providerId="ADAL" clId="{52F03734-9F10-4091-A482-290A435453F2}" dt="2026-08-09T13:17:39.967" v="1"/>
      <pc:docMkLst>
        <pc:docMk/>
      </pc:docMkLst>
      <pc:sldChg chg="addSp delSp modSp">
        <pc:chgData name="Paul J. Swider" userId="442ad72b-9e96-4c2c-b09a-508fb1f2ee66" providerId="ADAL" clId="{52F03734-9F10-4091-A482-290A435453F2}" dt="2026-08-09T13:17:39.967" v="1"/>
        <pc:sldMkLst>
          <pc:docMk/>
          <pc:sldMk cId="2971815396" sldId="339"/>
        </pc:sldMkLst>
        <pc:spChg chg="add del mod">
          <ac:chgData name="Paul J. Swider" userId="442ad72b-9e96-4c2c-b09a-508fb1f2ee66" providerId="ADAL" clId="{52F03734-9F10-4091-A482-290A435453F2}" dt="2026-08-09T13:17:39.967" v="1"/>
          <ac:spMkLst>
            <pc:docMk/>
            <pc:sldMk cId="2971815396" sldId="339"/>
            <ac:spMk id="2" creationId="{D21857BF-73BA-8316-0328-C085268FAC3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952A14-0CA8-3545-AA09-1FE82C88428D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196A53-5BE9-0B41-9FAD-92158DDA1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836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Frame: every vendor filled out a canvas about YOU before the pitch. Flip it. Orient only; do not read all nine blocks aloud. The Module 2 checklist lives on this map: data governance = Key Resources, model transparency = Key Activities/Partnerships, accountability = Revenue &amp; Relationships. Shaded blocks are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About 3 minutes. Money = accountability + incentive alignment (checklist line 3). Data = the data-governance line: BAA, retention, who owns the tuned model. Yourself = predicts support, roadmap influence, longevity. Use anonymized/composite examples only; this is a noncommercial CE session.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Pair exercise, 90 seconds: works offline, no polling needed. Debrief 2-3 answers: which block was blank? That blank becomes question #1 in the vendor due-diligence checklist, and the completed canvas feeds the approval gate in Module 3 (next slide). Handout version has all nine blocks with prompts.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651ED-EF34-92E1-8243-B110208BD5C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9953" y="1157533"/>
            <a:ext cx="11172093" cy="2387600"/>
          </a:xfrm>
        </p:spPr>
        <p:txBody>
          <a:bodyPr anchor="b">
            <a:noAutofit/>
          </a:bodyPr>
          <a:lstStyle>
            <a:lvl1pPr algn="ctr">
              <a:defRPr sz="6000" b="1" i="0">
                <a:latin typeface="Arial 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6D3BEA-C9AD-AA30-4569-9AD8FAF93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953" y="3637208"/>
            <a:ext cx="11172093" cy="1655762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latin typeface="Arial 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9460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85974-DCF5-75A4-E882-AEEEC2FA2D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="1" i="0">
                <a:latin typeface="Arial 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6B7DF-9BB9-18DA-8A64-E88817479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>
              <a:defRPr>
                <a:latin typeface="Arial "/>
              </a:defRPr>
            </a:lvl1pPr>
            <a:lvl2pPr>
              <a:defRPr>
                <a:latin typeface="Arial "/>
              </a:defRPr>
            </a:lvl2pPr>
            <a:lvl3pPr>
              <a:defRPr>
                <a:latin typeface="Arial "/>
              </a:defRPr>
            </a:lvl3pPr>
            <a:lvl4pPr>
              <a:defRPr>
                <a:latin typeface="Arial "/>
              </a:defRPr>
            </a:lvl4pPr>
            <a:lvl5pPr>
              <a:defRPr>
                <a:latin typeface="Arial 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5049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8F016-AB59-A92E-3D7F-67901734B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>
                <a:latin typeface="Arial 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790B5-FAE8-9975-E1D0-04785A8FD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Arial 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4573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FA12D-5BF0-5B56-8A71-A899EDCF8A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Arial 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7CF6B-8438-5EFE-1F68-1581114EA0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 "/>
              </a:defRPr>
            </a:lvl1pPr>
            <a:lvl2pPr>
              <a:defRPr>
                <a:latin typeface="Arial "/>
              </a:defRPr>
            </a:lvl2pPr>
            <a:lvl3pPr>
              <a:defRPr>
                <a:latin typeface="Arial "/>
              </a:defRPr>
            </a:lvl3pPr>
            <a:lvl4pPr>
              <a:defRPr>
                <a:latin typeface="Arial "/>
              </a:defRPr>
            </a:lvl4pPr>
            <a:lvl5pPr>
              <a:defRPr>
                <a:latin typeface="Arial 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D3BC0-37D5-B070-FC49-672D492D45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 "/>
              </a:defRPr>
            </a:lvl1pPr>
            <a:lvl2pPr>
              <a:defRPr>
                <a:latin typeface="Arial "/>
              </a:defRPr>
            </a:lvl2pPr>
            <a:lvl3pPr>
              <a:defRPr>
                <a:latin typeface="Arial "/>
              </a:defRPr>
            </a:lvl3pPr>
            <a:lvl4pPr>
              <a:defRPr>
                <a:latin typeface="Arial "/>
              </a:defRPr>
            </a:lvl4pPr>
            <a:lvl5pPr>
              <a:defRPr>
                <a:latin typeface="Arial 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68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CF86F-BC54-D0D7-0C13-5A271F120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>
                <a:latin typeface="Arial 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76788C-66D2-E39A-9845-2EAC0D075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 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2D4E72-3749-597D-CC39-6C207D998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 "/>
              </a:defRPr>
            </a:lvl1pPr>
            <a:lvl2pPr>
              <a:defRPr>
                <a:latin typeface="Arial "/>
              </a:defRPr>
            </a:lvl2pPr>
            <a:lvl3pPr>
              <a:defRPr>
                <a:latin typeface="Arial "/>
              </a:defRPr>
            </a:lvl3pPr>
            <a:lvl4pPr>
              <a:defRPr>
                <a:latin typeface="Arial "/>
              </a:defRPr>
            </a:lvl4pPr>
            <a:lvl5pPr>
              <a:defRPr>
                <a:latin typeface="Arial 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3A2B7E-8EB8-6F12-BB51-9B5C5ED9FD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 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7EF661-1E4C-403C-8E2A-FAC5EE95FD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Arial "/>
              </a:defRPr>
            </a:lvl1pPr>
            <a:lvl2pPr>
              <a:defRPr>
                <a:latin typeface="Arial "/>
              </a:defRPr>
            </a:lvl2pPr>
            <a:lvl3pPr>
              <a:defRPr>
                <a:latin typeface="Arial "/>
              </a:defRPr>
            </a:lvl3pPr>
            <a:lvl4pPr>
              <a:defRPr>
                <a:latin typeface="Arial "/>
              </a:defRPr>
            </a:lvl4pPr>
            <a:lvl5pPr>
              <a:defRPr>
                <a:latin typeface="Arial 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2135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63CEB-F07A-657F-42F6-6EC7CE174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Arial 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0920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2112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ogo for a health connect partners&#10;&#10;AI-generated content may be incorrect.">
            <a:extLst>
              <a:ext uri="{FF2B5EF4-FFF2-40B4-BE49-F238E27FC236}">
                <a16:creationId xmlns:a16="http://schemas.microsoft.com/office/drawing/2014/main" id="{60887E7F-314F-78BD-541E-ADD33D51A0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" y="0"/>
            <a:ext cx="12185650" cy="686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965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6F271-CE4E-4412-E57F-004AC4BE0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Arial 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B4825F-2B44-9295-71E5-0BFB71106E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Arial 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3A18A6-7A1F-315E-5455-24679C1A2D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 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0839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98BD13-A78F-5B20-6407-A4D514B5BE22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rcRect/>
          <a:stretch/>
        </p:blipFill>
        <p:spPr>
          <a:xfrm>
            <a:off x="6351" y="0"/>
            <a:ext cx="12185647" cy="686157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8AAE31-A23D-39EE-D2ED-3508BC6C6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BA6CE-5CB0-9862-D45D-BC95230F7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988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8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D901F17-C050-E3B3-6273-94F188D4C002}"/>
              </a:ext>
            </a:extLst>
          </p:cNvPr>
          <p:cNvSpPr txBox="1">
            <a:spLocks/>
          </p:cNvSpPr>
          <p:nvPr/>
        </p:nvSpPr>
        <p:spPr>
          <a:xfrm>
            <a:off x="453706" y="1083702"/>
            <a:ext cx="10966749" cy="2697465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 Risk Management for Pharmacy Leaders - </a:t>
            </a:r>
            <a:r>
              <a:rPr lang="en-US" sz="4400" dirty="0">
                <a:solidFill>
                  <a:srgbClr val="80808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Building Guardrails Before You Need Them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B7DA1FF-A950-258F-C1BC-F5E7E004989E}"/>
              </a:ext>
            </a:extLst>
          </p:cNvPr>
          <p:cNvSpPr txBox="1">
            <a:spLocks/>
          </p:cNvSpPr>
          <p:nvPr/>
        </p:nvSpPr>
        <p:spPr>
          <a:xfrm>
            <a:off x="2233437" y="4045490"/>
            <a:ext cx="8817518" cy="721891"/>
          </a:xfrm>
          <a:prstGeom prst="rect">
            <a:avLst/>
          </a:prstGeom>
        </p:spPr>
        <p:txBody>
          <a:bodyPr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i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Paul Swider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i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CEO &amp; Chief AI Officer, RealActivity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D81B9B-8E75-0BBE-256A-A0D741363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364" y="5090057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15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80737F-7FB3-69F4-C210-53A5764411F1}"/>
              </a:ext>
            </a:extLst>
          </p:cNvPr>
          <p:cNvSpPr txBox="1">
            <a:spLocks/>
          </p:cNvSpPr>
          <p:nvPr/>
        </p:nvSpPr>
        <p:spPr>
          <a:xfrm>
            <a:off x="604612" y="896321"/>
            <a:ext cx="10660358" cy="901333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80808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Blank Block Is Your Next Question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9A8A7F-E4F5-29A7-BAFF-7BE167168A32}"/>
              </a:ext>
            </a:extLst>
          </p:cNvPr>
          <p:cNvSpPr txBox="1">
            <a:spLocks/>
          </p:cNvSpPr>
          <p:nvPr/>
        </p:nvSpPr>
        <p:spPr>
          <a:xfrm>
            <a:off x="951713" y="2199860"/>
            <a:ext cx="9907799" cy="721891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F9900"/>
                </a:solidFill>
                <a:latin typeface="Arial"/>
              </a:rPr>
              <a:t>Module 2: try it in 90 seconds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3D2365-A549-4EAF-7ED9-2A3E8C0A7424}"/>
              </a:ext>
            </a:extLst>
          </p:cNvPr>
          <p:cNvSpPr txBox="1">
            <a:spLocks/>
          </p:cNvSpPr>
          <p:nvPr/>
        </p:nvSpPr>
        <p:spPr>
          <a:xfrm>
            <a:off x="951713" y="2737791"/>
            <a:ext cx="6949440" cy="2644424"/>
          </a:xfrm>
          <a:prstGeom prst="rect">
            <a:avLst/>
          </a:prstGeom>
        </p:spPr>
        <p:txBody>
          <a:bodyPr wrap="square"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700"/>
              </a:spcAft>
              <a:defRPr/>
            </a:pPr>
            <a:r>
              <a:rPr sz="2300" b="0" i="1">
                <a:solidFill>
                  <a:srgbClr val="000000"/>
                </a:solidFill>
                <a:latin typeface="Arial"/>
              </a:rPr>
              <a:t>Sketch the canvas of the last AI vendor who pitched you, with a neighbor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300" b="0" i="1">
                <a:solidFill>
                  <a:srgbClr val="000000"/>
                </a:solidFill>
                <a:latin typeface="Arial"/>
              </a:rPr>
              <a:t>The block you can't fill in is your first due-diligence question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300" b="0" i="1">
                <a:solidFill>
                  <a:srgbClr val="000000"/>
                </a:solidFill>
                <a:latin typeface="Arial"/>
              </a:rPr>
              <a:t>Bring the finished canvas to your approval gate. It becomes your due-diligence checklist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503920" y="2651760"/>
            <a:ext cx="777240" cy="566928"/>
          </a:xfrm>
          <a:prstGeom prst="rect">
            <a:avLst/>
          </a:prstGeom>
          <a:solidFill>
            <a:srgbClr val="DCEFE3"/>
          </a:solidFill>
          <a:ln w="6350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bIns="18288" rtlCol="0" anchor="t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9336024" y="2651760"/>
            <a:ext cx="777240" cy="566928"/>
          </a:xfrm>
          <a:prstGeom prst="rect">
            <a:avLst/>
          </a:prstGeom>
          <a:solidFill>
            <a:srgbClr val="DCEFE3"/>
          </a:solidFill>
          <a:ln w="6350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bIns="18288" rtlCol="0" anchor="t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10168128" y="2651760"/>
            <a:ext cx="777240" cy="566928"/>
          </a:xfrm>
          <a:prstGeom prst="rect">
            <a:avLst/>
          </a:prstGeom>
          <a:solidFill>
            <a:srgbClr val="DCEFE3"/>
          </a:solidFill>
          <a:ln w="6350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bIns="18288" rtlCol="0" anchor="t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503920" y="3273552"/>
            <a:ext cx="777240" cy="566928"/>
          </a:xfrm>
          <a:prstGeom prst="rect">
            <a:avLst/>
          </a:prstGeom>
          <a:solidFill>
            <a:srgbClr val="DCEFE3"/>
          </a:solidFill>
          <a:ln w="6350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bIns="18288" rtlCol="0" anchor="t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9336024" y="3273552"/>
            <a:ext cx="777240" cy="566928"/>
          </a:xfrm>
          <a:prstGeom prst="rect">
            <a:avLst/>
          </a:prstGeom>
          <a:solidFill>
            <a:srgbClr val="FFFFFF"/>
          </a:solidFill>
          <a:ln w="19050">
            <a:solidFill>
              <a:srgbClr val="993C1D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bIns="18288" rtlCol="0" anchor="ctr"/>
          <a:lstStyle/>
          <a:p>
            <a:pPr algn="ctr">
              <a:spcAft>
                <a:spcPts val="200"/>
              </a:spcAft>
            </a:pPr>
            <a:r>
              <a:rPr sz="2000" b="1" i="0">
                <a:solidFill>
                  <a:srgbClr val="993C1D"/>
                </a:solidFill>
                <a:latin typeface="Arial"/>
              </a:rPr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168128" y="3273552"/>
            <a:ext cx="777240" cy="566928"/>
          </a:xfrm>
          <a:prstGeom prst="rect">
            <a:avLst/>
          </a:prstGeom>
          <a:solidFill>
            <a:srgbClr val="DCEFE3"/>
          </a:solidFill>
          <a:ln w="6350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bIns="18288" rtlCol="0" anchor="t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8503920" y="3895344"/>
            <a:ext cx="777240" cy="566928"/>
          </a:xfrm>
          <a:prstGeom prst="rect">
            <a:avLst/>
          </a:prstGeom>
          <a:solidFill>
            <a:srgbClr val="DCEFE3"/>
          </a:solidFill>
          <a:ln w="6350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bIns="18288" rtlCol="0" anchor="t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9336024" y="3895344"/>
            <a:ext cx="777240" cy="566928"/>
          </a:xfrm>
          <a:prstGeom prst="rect">
            <a:avLst/>
          </a:prstGeom>
          <a:solidFill>
            <a:srgbClr val="DCEFE3"/>
          </a:solidFill>
          <a:ln w="6350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bIns="18288" rtlCol="0" anchor="t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0168128" y="3895344"/>
            <a:ext cx="777240" cy="566928"/>
          </a:xfrm>
          <a:prstGeom prst="rect">
            <a:avLst/>
          </a:prstGeom>
          <a:solidFill>
            <a:srgbClr val="DCEFE3"/>
          </a:solidFill>
          <a:ln w="6350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bIns="18288" rtlCol="0" anchor="t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366760" y="4590288"/>
            <a:ext cx="28346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Aft>
                <a:spcPts val="200"/>
              </a:spcAft>
            </a:pPr>
            <a:r>
              <a:rPr sz="1100" b="0" i="1">
                <a:solidFill>
                  <a:srgbClr val="993C1D"/>
                </a:solidFill>
                <a:latin typeface="Arial"/>
              </a:rPr>
              <a:t>The one you can't fill 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80737F-7FB3-69F4-C210-53A5764411F1}"/>
              </a:ext>
            </a:extLst>
          </p:cNvPr>
          <p:cNvSpPr txBox="1">
            <a:spLocks/>
          </p:cNvSpPr>
          <p:nvPr/>
        </p:nvSpPr>
        <p:spPr>
          <a:xfrm>
            <a:off x="604612" y="896321"/>
            <a:ext cx="10660358" cy="901333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80808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Approval Gate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9A8A7F-E4F5-29A7-BAFF-7BE167168A32}"/>
              </a:ext>
            </a:extLst>
          </p:cNvPr>
          <p:cNvSpPr txBox="1">
            <a:spLocks/>
          </p:cNvSpPr>
          <p:nvPr/>
        </p:nvSpPr>
        <p:spPr>
          <a:xfrm>
            <a:off x="951713" y="1681444"/>
            <a:ext cx="9907799" cy="721891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400" b="1">
                <a:solidFill>
                  <a:srgbClr val="FF9900"/>
                </a:solidFill>
                <a:latin typeface="Arial"/>
              </a:rPr>
              <a:t>Module 3: governance protocol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3D2365-A549-4EAF-7ED9-2A3E8C0A7424}"/>
              </a:ext>
            </a:extLst>
          </p:cNvPr>
          <p:cNvSpPr txBox="1">
            <a:spLocks/>
          </p:cNvSpPr>
          <p:nvPr/>
        </p:nvSpPr>
        <p:spPr>
          <a:xfrm>
            <a:off x="951713" y="2737791"/>
            <a:ext cx="9770996" cy="2644424"/>
          </a:xfrm>
          <a:prstGeom prst="rect">
            <a:avLst/>
          </a:prstGeom>
        </p:spPr>
        <p:txBody>
          <a:bodyPr wrap="square"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700"/>
              </a:spcAft>
              <a:defRPr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Intake: log every AI request in one place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Risk review: score against the five categories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Approve &amp; scope: define allowed use and limits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Pilot &amp; monitor: launch with metrics, owners, and kill criteria set in advance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Ongoing review: re-check on a set cadence</a:t>
            </a:r>
          </a:p>
          <a:p>
            <a:pPr>
              <a:spcBef>
                <a:spcPts val="0"/>
              </a:spcBef>
              <a:spcAft>
                <a:spcPts val="700"/>
              </a:spcAft>
              <a:buNone/>
            </a:pPr>
            <a:r>
              <a:rPr sz="1900" b="1" i="1" dirty="0">
                <a:solidFill>
                  <a:srgbClr val="FF9900"/>
                </a:solidFill>
                <a:latin typeface="Arial"/>
              </a:rPr>
              <a:t>Every tool passes the same gate. No shadow adoption.</a:t>
            </a:r>
          </a:p>
          <a:p>
            <a:pPr>
              <a:spcBef>
                <a:spcPts val="0"/>
              </a:spcBef>
              <a:spcAft>
                <a:spcPts val="700"/>
              </a:spcAft>
              <a:buNone/>
            </a:pPr>
            <a:r>
              <a:rPr sz="1900" b="1" i="1" dirty="0">
                <a:solidFill>
                  <a:srgbClr val="FF9900"/>
                </a:solidFill>
                <a:latin typeface="Arial"/>
              </a:rPr>
              <a:t>An approved tool is not an approved use case.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80737F-7FB3-69F4-C210-53A5764411F1}"/>
              </a:ext>
            </a:extLst>
          </p:cNvPr>
          <p:cNvSpPr txBox="1">
            <a:spLocks/>
          </p:cNvSpPr>
          <p:nvPr/>
        </p:nvSpPr>
        <p:spPr>
          <a:xfrm>
            <a:off x="604612" y="896321"/>
            <a:ext cx="10660358" cy="901333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80808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Build AI Literacy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9A8A7F-E4F5-29A7-BAFF-7BE167168A32}"/>
              </a:ext>
            </a:extLst>
          </p:cNvPr>
          <p:cNvSpPr txBox="1">
            <a:spLocks/>
          </p:cNvSpPr>
          <p:nvPr/>
        </p:nvSpPr>
        <p:spPr>
          <a:xfrm>
            <a:off x="951713" y="1681444"/>
            <a:ext cx="9907799" cy="721891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400" b="1">
                <a:solidFill>
                  <a:srgbClr val="FF9900"/>
                </a:solidFill>
                <a:latin typeface="Arial"/>
              </a:rPr>
              <a:t>Module 4: no technical background required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3D2365-A549-4EAF-7ED9-2A3E8C0A7424}"/>
              </a:ext>
            </a:extLst>
          </p:cNvPr>
          <p:cNvSpPr txBox="1">
            <a:spLocks/>
          </p:cNvSpPr>
          <p:nvPr/>
        </p:nvSpPr>
        <p:spPr>
          <a:xfrm>
            <a:off x="951713" y="2737791"/>
            <a:ext cx="9770996" cy="2644424"/>
          </a:xfrm>
          <a:prstGeom prst="rect">
            <a:avLst/>
          </a:prstGeom>
        </p:spPr>
        <p:txBody>
          <a:bodyPr wrap="square"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700"/>
              </a:spcAft>
              <a:defRPr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All staff: what AI is / isn't, when to verify, how to flag a concern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Pharmacy operators: tool SOPs, checking outputs, escalation paths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Governance leads: risk assessment, vendor review, monitoring</a:t>
            </a:r>
          </a:p>
          <a:p>
            <a:pPr>
              <a:spcBef>
                <a:spcPts val="0"/>
              </a:spcBef>
              <a:spcAft>
                <a:spcPts val="700"/>
              </a:spcAft>
              <a:buNone/>
            </a:pPr>
            <a:r>
              <a:rPr sz="1900" b="1" i="1" dirty="0">
                <a:solidFill>
                  <a:srgbClr val="FF9900"/>
                </a:solidFill>
                <a:latin typeface="Arial"/>
              </a:rPr>
              <a:t>Attendance is not competence. Test with scenarios.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80737F-7FB3-69F4-C210-53A5764411F1}"/>
              </a:ext>
            </a:extLst>
          </p:cNvPr>
          <p:cNvSpPr txBox="1">
            <a:spLocks/>
          </p:cNvSpPr>
          <p:nvPr/>
        </p:nvSpPr>
        <p:spPr>
          <a:xfrm>
            <a:off x="604612" y="896321"/>
            <a:ext cx="10660358" cy="901333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80808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When Something Goes Wrong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9A8A7F-E4F5-29A7-BAFF-7BE167168A32}"/>
              </a:ext>
            </a:extLst>
          </p:cNvPr>
          <p:cNvSpPr txBox="1">
            <a:spLocks/>
          </p:cNvSpPr>
          <p:nvPr/>
        </p:nvSpPr>
        <p:spPr>
          <a:xfrm>
            <a:off x="951713" y="1681444"/>
            <a:ext cx="9907799" cy="721891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400" b="1">
                <a:solidFill>
                  <a:srgbClr val="FF9900"/>
                </a:solidFill>
                <a:latin typeface="Arial"/>
              </a:rPr>
              <a:t>Module 5: incident response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3D2365-A549-4EAF-7ED9-2A3E8C0A7424}"/>
              </a:ext>
            </a:extLst>
          </p:cNvPr>
          <p:cNvSpPr txBox="1">
            <a:spLocks/>
          </p:cNvSpPr>
          <p:nvPr/>
        </p:nvSpPr>
        <p:spPr>
          <a:xfrm>
            <a:off x="951713" y="2737791"/>
            <a:ext cx="9770996" cy="2644424"/>
          </a:xfrm>
          <a:prstGeom prst="rect">
            <a:avLst/>
          </a:prstGeom>
        </p:spPr>
        <p:txBody>
          <a:bodyPr wrap="square"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700"/>
              </a:spcAft>
              <a:defRPr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Detect: catch the error or near-miss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Contain: pause the tool, limit exposure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Report: through one known channel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Investigate: root cause, not just the symptom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Remediate &amp; learn: fix, document, update the guardrail</a:t>
            </a:r>
          </a:p>
          <a:p>
            <a:pPr>
              <a:spcBef>
                <a:spcPts val="0"/>
              </a:spcBef>
              <a:spcAft>
                <a:spcPts val="700"/>
              </a:spcAft>
              <a:buNone/>
            </a:pPr>
            <a:r>
              <a:rPr sz="1900" b="1" i="1" dirty="0">
                <a:solidFill>
                  <a:srgbClr val="FF9900"/>
                </a:solidFill>
                <a:latin typeface="Arial"/>
              </a:rPr>
              <a:t>Near-misses are free lessons. Capture them like errors.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80737F-7FB3-69F4-C210-53A5764411F1}"/>
              </a:ext>
            </a:extLst>
          </p:cNvPr>
          <p:cNvSpPr txBox="1">
            <a:spLocks/>
          </p:cNvSpPr>
          <p:nvPr/>
        </p:nvSpPr>
        <p:spPr>
          <a:xfrm>
            <a:off x="604612" y="896321"/>
            <a:ext cx="10660358" cy="901333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80808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Your First 90 Days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9A8A7F-E4F5-29A7-BAFF-7BE167168A32}"/>
              </a:ext>
            </a:extLst>
          </p:cNvPr>
          <p:cNvSpPr txBox="1">
            <a:spLocks/>
          </p:cNvSpPr>
          <p:nvPr/>
        </p:nvSpPr>
        <p:spPr>
          <a:xfrm>
            <a:off x="951713" y="1681444"/>
            <a:ext cx="9907799" cy="721891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400" b="1">
                <a:solidFill>
                  <a:srgbClr val="FF9900"/>
                </a:solidFill>
                <a:latin typeface="Arial"/>
              </a:rPr>
              <a:t>Putting it to work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3D2365-A549-4EAF-7ED9-2A3E8C0A7424}"/>
              </a:ext>
            </a:extLst>
          </p:cNvPr>
          <p:cNvSpPr txBox="1">
            <a:spLocks/>
          </p:cNvSpPr>
          <p:nvPr/>
        </p:nvSpPr>
        <p:spPr>
          <a:xfrm>
            <a:off x="951713" y="2737791"/>
            <a:ext cx="9770996" cy="2644424"/>
          </a:xfrm>
          <a:prstGeom prst="rect">
            <a:avLst/>
          </a:prstGeom>
        </p:spPr>
        <p:txBody>
          <a:bodyPr wrap="square"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700"/>
              </a:spcAft>
              <a:defRPr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Days 1-30: inventory AI in use, stand up an approval gate, name an owner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Days 31-60: vendor due diligence, draft governance policy, launch literacy basics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Days 61-90: run an incident-response drill, add monitoring, report to P&amp;T / leadership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80737F-7FB3-69F4-C210-53A5764411F1}"/>
              </a:ext>
            </a:extLst>
          </p:cNvPr>
          <p:cNvSpPr txBox="1">
            <a:spLocks/>
          </p:cNvSpPr>
          <p:nvPr/>
        </p:nvSpPr>
        <p:spPr>
          <a:xfrm>
            <a:off x="604612" y="896321"/>
            <a:ext cx="10660358" cy="901333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80808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Key Takeaways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9A8A7F-E4F5-29A7-BAFF-7BE167168A32}"/>
              </a:ext>
            </a:extLst>
          </p:cNvPr>
          <p:cNvSpPr txBox="1">
            <a:spLocks/>
          </p:cNvSpPr>
          <p:nvPr/>
        </p:nvSpPr>
        <p:spPr>
          <a:xfrm>
            <a:off x="951713" y="1681444"/>
            <a:ext cx="9907799" cy="721891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400" b="1">
                <a:solidFill>
                  <a:srgbClr val="FF9900"/>
                </a:solidFill>
                <a:latin typeface="Arial"/>
              </a:rPr>
              <a:t>Five things to remember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3D2365-A549-4EAF-7ED9-2A3E8C0A7424}"/>
              </a:ext>
            </a:extLst>
          </p:cNvPr>
          <p:cNvSpPr txBox="1">
            <a:spLocks/>
          </p:cNvSpPr>
          <p:nvPr/>
        </p:nvSpPr>
        <p:spPr>
          <a:xfrm>
            <a:off x="951713" y="2737791"/>
            <a:ext cx="9770996" cy="2644424"/>
          </a:xfrm>
          <a:prstGeom prst="rect">
            <a:avLst/>
          </a:prstGeom>
        </p:spPr>
        <p:txBody>
          <a:bodyPr wrap="square"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700"/>
              </a:spcAft>
              <a:defRPr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Guardrails are cheaper than incidents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Five risk categories give your team one shared language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One approval gate, no shadow adoption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Literacy beats prohibition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Capture near-misses like errors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This maps to the Joint Commission + CHAI AI guidance (Sept 2025): where accreditation is heading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80737F-7FB3-69F4-C210-53A5764411F1}"/>
              </a:ext>
            </a:extLst>
          </p:cNvPr>
          <p:cNvSpPr txBox="1">
            <a:spLocks/>
          </p:cNvSpPr>
          <p:nvPr/>
        </p:nvSpPr>
        <p:spPr>
          <a:xfrm>
            <a:off x="604612" y="896321"/>
            <a:ext cx="10660358" cy="901333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80808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Discussion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9A8A7F-E4F5-29A7-BAFF-7BE167168A32}"/>
              </a:ext>
            </a:extLst>
          </p:cNvPr>
          <p:cNvSpPr txBox="1">
            <a:spLocks/>
          </p:cNvSpPr>
          <p:nvPr/>
        </p:nvSpPr>
        <p:spPr>
          <a:xfrm>
            <a:off x="951713" y="1681444"/>
            <a:ext cx="9907799" cy="721891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400" b="1">
                <a:solidFill>
                  <a:srgbClr val="FF9900"/>
                </a:solidFill>
                <a:latin typeface="Arial"/>
              </a:rPr>
              <a:t>Questions to start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3D2365-A549-4EAF-7ED9-2A3E8C0A7424}"/>
              </a:ext>
            </a:extLst>
          </p:cNvPr>
          <p:cNvSpPr txBox="1">
            <a:spLocks/>
          </p:cNvSpPr>
          <p:nvPr/>
        </p:nvSpPr>
        <p:spPr>
          <a:xfrm>
            <a:off x="951713" y="2737791"/>
            <a:ext cx="9770996" cy="2644424"/>
          </a:xfrm>
          <a:prstGeom prst="rect">
            <a:avLst/>
          </a:prstGeom>
        </p:spPr>
        <p:txBody>
          <a:bodyPr wrap="square"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700"/>
              </a:spcAft>
              <a:defRPr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Which AI tools are already in use that never went through a review?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Who owns the outcome when an AI-assisted decision goes wrong?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What would your first incident-response drill look like?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What's the one question, or Days 1-30 action, you'll take back?</a:t>
            </a:r>
          </a:p>
          <a:p>
            <a:pPr>
              <a:spcBef>
                <a:spcPts val="0"/>
              </a:spcBef>
              <a:spcAft>
                <a:spcPts val="700"/>
              </a:spcAft>
              <a:buNone/>
            </a:pPr>
            <a:endParaRPr lang="en-US" sz="2400" b="1" i="0" dirty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0"/>
              </a:spcBef>
              <a:spcAft>
                <a:spcPts val="700"/>
              </a:spcAft>
              <a:buNone/>
            </a:pPr>
            <a:r>
              <a:rPr sz="2400" b="1" i="0" dirty="0">
                <a:solidFill>
                  <a:srgbClr val="000000"/>
                </a:solidFill>
                <a:latin typeface="Arial"/>
              </a:rPr>
              <a:t>Thank you. </a:t>
            </a:r>
            <a:endParaRPr lang="en-US" sz="2400" b="1" i="0" dirty="0">
              <a:solidFill>
                <a:srgbClr val="000000"/>
              </a:solidFill>
              <a:latin typeface="Arial"/>
            </a:endParaRPr>
          </a:p>
          <a:p>
            <a:pPr>
              <a:spcBef>
                <a:spcPts val="0"/>
              </a:spcBef>
              <a:spcAft>
                <a:spcPts val="700"/>
              </a:spcAft>
              <a:buNone/>
            </a:pPr>
            <a:r>
              <a:rPr sz="2400" b="1" i="0" dirty="0">
                <a:solidFill>
                  <a:srgbClr val="000000"/>
                </a:solidFill>
                <a:latin typeface="Arial"/>
              </a:rPr>
              <a:t> Swider, </a:t>
            </a:r>
            <a:r>
              <a:rPr sz="2400" b="1" i="0" dirty="0" err="1">
                <a:solidFill>
                  <a:srgbClr val="000000"/>
                </a:solidFill>
                <a:latin typeface="Arial"/>
              </a:rPr>
              <a:t>RealActivity</a:t>
            </a:r>
            <a:endParaRPr sz="2400" b="1" i="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CC199C-9B99-FD8D-4BEF-B93D03A08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7133" y="5231789"/>
            <a:ext cx="1219200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E8C6A7C-DAAC-15EC-E1A9-304BEB867C8E}"/>
              </a:ext>
            </a:extLst>
          </p:cNvPr>
          <p:cNvSpPr txBox="1">
            <a:spLocks/>
          </p:cNvSpPr>
          <p:nvPr/>
        </p:nvSpPr>
        <p:spPr>
          <a:xfrm>
            <a:off x="596698" y="891843"/>
            <a:ext cx="10660358" cy="832131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80808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Financial Disclosure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5D818C0-5442-54EA-6389-671F9947C7D6}"/>
              </a:ext>
            </a:extLst>
          </p:cNvPr>
          <p:cNvSpPr txBox="1">
            <a:spLocks/>
          </p:cNvSpPr>
          <p:nvPr/>
        </p:nvSpPr>
        <p:spPr>
          <a:xfrm>
            <a:off x="972978" y="1723974"/>
            <a:ext cx="9907799" cy="72189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sz="2400" b="1">
                <a:solidFill>
                  <a:srgbClr val="FF9900"/>
                </a:solidFill>
                <a:latin typeface="Arial"/>
              </a:rPr>
              <a:t>Speaker disclosure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DC4A3DA-6C29-1E99-EC4E-2DAA872B1BA2}"/>
              </a:ext>
            </a:extLst>
          </p:cNvPr>
          <p:cNvSpPr txBox="1">
            <a:spLocks/>
          </p:cNvSpPr>
          <p:nvPr/>
        </p:nvSpPr>
        <p:spPr>
          <a:xfrm>
            <a:off x="1185628" y="2776481"/>
            <a:ext cx="10180871" cy="2644424"/>
          </a:xfrm>
          <a:prstGeom prst="rect">
            <a:avLst/>
          </a:prstGeom>
        </p:spPr>
        <p:txBody>
          <a:bodyPr wrap="square"/>
          <a:lstStyle/>
          <a:p>
            <a:pPr algn="ctr" eaLnBrk="1" fontAlgn="auto" hangingPunct="1">
              <a:spcBef>
                <a:spcPts val="0"/>
              </a:spcBef>
              <a:spcAft>
                <a:spcPts val="700"/>
              </a:spcAft>
              <a:defRPr/>
            </a:pPr>
            <a:r>
              <a:rPr sz="2400" b="0" i="0" dirty="0">
                <a:solidFill>
                  <a:srgbClr val="000000"/>
                </a:solidFill>
                <a:latin typeface="Arial"/>
              </a:rPr>
              <a:t>Paul Swider: CEO &amp; Chief AI Officer, </a:t>
            </a:r>
            <a:r>
              <a:rPr sz="2400" b="0" i="0" dirty="0" err="1">
                <a:solidFill>
                  <a:srgbClr val="000000"/>
                </a:solidFill>
                <a:latin typeface="Arial"/>
              </a:rPr>
              <a:t>RealActivity</a:t>
            </a:r>
            <a:r>
              <a:rPr sz="2400" b="0" i="0" dirty="0">
                <a:solidFill>
                  <a:srgbClr val="000000"/>
                </a:solidFill>
                <a:latin typeface="Arial"/>
              </a:rPr>
              <a:t> (current employer).</a:t>
            </a:r>
            <a:endParaRPr lang="en-US" sz="2400" b="0" i="0" dirty="0">
              <a:solidFill>
                <a:srgbClr val="000000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700"/>
              </a:spcAft>
              <a:defRPr/>
            </a:pPr>
            <a:endParaRPr lang="en-US" sz="2400" i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700"/>
              </a:spcAft>
              <a:buNone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This is a noncommercial educational session. No products or services will be promoted.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25BCE5-BF8C-EE57-870E-81542AA10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959" y="5047666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35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80737F-7FB3-69F4-C210-53A5764411F1}"/>
              </a:ext>
            </a:extLst>
          </p:cNvPr>
          <p:cNvSpPr txBox="1">
            <a:spLocks/>
          </p:cNvSpPr>
          <p:nvPr/>
        </p:nvSpPr>
        <p:spPr>
          <a:xfrm>
            <a:off x="604612" y="896321"/>
            <a:ext cx="10660358" cy="901333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80808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You'll Leave With Today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9A8A7F-E4F5-29A7-BAFF-7BE167168A32}"/>
              </a:ext>
            </a:extLst>
          </p:cNvPr>
          <p:cNvSpPr txBox="1">
            <a:spLocks/>
          </p:cNvSpPr>
          <p:nvPr/>
        </p:nvSpPr>
        <p:spPr>
          <a:xfrm>
            <a:off x="951713" y="1681444"/>
            <a:ext cx="9907799" cy="721891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400" b="1">
                <a:solidFill>
                  <a:srgbClr val="FF9900"/>
                </a:solidFill>
                <a:latin typeface="Arial"/>
              </a:rPr>
              <a:t>Learning objectives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3D2365-A549-4EAF-7ED9-2A3E8C0A7424}"/>
              </a:ext>
            </a:extLst>
          </p:cNvPr>
          <p:cNvSpPr txBox="1">
            <a:spLocks/>
          </p:cNvSpPr>
          <p:nvPr/>
        </p:nvSpPr>
        <p:spPr>
          <a:xfrm>
            <a:off x="951713" y="2737791"/>
            <a:ext cx="9770996" cy="2644424"/>
          </a:xfrm>
          <a:prstGeom prst="rect">
            <a:avLst/>
          </a:prstGeom>
        </p:spPr>
        <p:txBody>
          <a:bodyPr wrap="square"/>
          <a:lstStyle/>
          <a:p>
            <a:pPr eaLnBrk="1" fontAlgn="auto" hangingPunct="1">
              <a:spcBef>
                <a:spcPts val="0"/>
              </a:spcBef>
              <a:spcAft>
                <a:spcPts val="700"/>
              </a:spcAft>
              <a:defRPr/>
            </a:pPr>
            <a:r>
              <a:rPr sz="2000" b="1" i="0" dirty="0">
                <a:solidFill>
                  <a:srgbClr val="000000"/>
                </a:solidFill>
                <a:latin typeface="Arial"/>
              </a:rPr>
              <a:t>After attending, you will be able to: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200" b="0" i="1" dirty="0">
                <a:solidFill>
                  <a:srgbClr val="000000"/>
                </a:solidFill>
                <a:latin typeface="Arial"/>
              </a:rPr>
              <a:t>Identify the five categories of AI risk in pharmacy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200" b="0" i="1" dirty="0">
                <a:solidFill>
                  <a:srgbClr val="000000"/>
                </a:solidFill>
                <a:latin typeface="Arial"/>
              </a:rPr>
              <a:t>Implement a vendor due-diligence checklist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200" b="0" i="1" dirty="0">
                <a:solidFill>
                  <a:srgbClr val="000000"/>
                </a:solidFill>
                <a:latin typeface="Arial"/>
              </a:rPr>
              <a:t>Develop internal AI governance protocols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200" b="0" i="1" dirty="0">
                <a:solidFill>
                  <a:srgbClr val="000000"/>
                </a:solidFill>
                <a:latin typeface="Arial"/>
              </a:rPr>
              <a:t>Create staff AI-literacy training, no technical background needed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200" b="0" i="1" dirty="0">
                <a:solidFill>
                  <a:srgbClr val="000000"/>
                </a:solidFill>
                <a:latin typeface="Arial"/>
              </a:rPr>
              <a:t>Establish incident-response protocols</a:t>
            </a:r>
          </a:p>
        </p:txBody>
      </p:sp>
    </p:spTree>
    <p:extLst>
      <p:ext uri="{BB962C8B-B14F-4D97-AF65-F5344CB8AC3E}">
        <p14:creationId xmlns:p14="http://schemas.microsoft.com/office/powerpoint/2010/main" val="3677067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80737F-7FB3-69F4-C210-53A5764411F1}"/>
              </a:ext>
            </a:extLst>
          </p:cNvPr>
          <p:cNvSpPr txBox="1">
            <a:spLocks/>
          </p:cNvSpPr>
          <p:nvPr/>
        </p:nvSpPr>
        <p:spPr>
          <a:xfrm>
            <a:off x="604612" y="896321"/>
            <a:ext cx="10660358" cy="901333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80808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 Is Already Inside Pharmacy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9A8A7F-E4F5-29A7-BAFF-7BE167168A32}"/>
              </a:ext>
            </a:extLst>
          </p:cNvPr>
          <p:cNvSpPr txBox="1">
            <a:spLocks/>
          </p:cNvSpPr>
          <p:nvPr/>
        </p:nvSpPr>
        <p:spPr>
          <a:xfrm>
            <a:off x="951713" y="1681444"/>
            <a:ext cx="9907799" cy="721891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400" b="1">
                <a:solidFill>
                  <a:srgbClr val="FF9900"/>
                </a:solidFill>
                <a:latin typeface="Arial"/>
              </a:rPr>
              <a:t>The case for guardrails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3D2365-A549-4EAF-7ED9-2A3E8C0A7424}"/>
              </a:ext>
            </a:extLst>
          </p:cNvPr>
          <p:cNvSpPr txBox="1">
            <a:spLocks/>
          </p:cNvSpPr>
          <p:nvPr/>
        </p:nvSpPr>
        <p:spPr>
          <a:xfrm>
            <a:off x="951713" y="2737791"/>
            <a:ext cx="6583680" cy="2644424"/>
          </a:xfrm>
          <a:prstGeom prst="rect">
            <a:avLst/>
          </a:prstGeom>
        </p:spPr>
        <p:txBody>
          <a:bodyPr wrap="square"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700"/>
              </a:spcAft>
              <a:defRPr/>
            </a:pPr>
            <a:r>
              <a:rPr sz="2200" b="0" i="1" dirty="0">
                <a:solidFill>
                  <a:srgbClr val="000000"/>
                </a:solidFill>
                <a:latin typeface="Arial"/>
              </a:rPr>
              <a:t>Adoption is outpacing oversight. Tools arrive faster than policy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200" b="0" i="1" dirty="0">
                <a:solidFill>
                  <a:srgbClr val="000000"/>
                </a:solidFill>
                <a:latin typeface="Arial"/>
              </a:rPr>
              <a:t>Pharmacy sits where patient safety meets compliance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200" b="0" i="1" dirty="0">
                <a:solidFill>
                  <a:srgbClr val="000000"/>
                </a:solidFill>
                <a:latin typeface="Arial"/>
              </a:rPr>
              <a:t>A bad output is measured in patient harm, not just dollars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200" b="0" i="1" dirty="0">
                <a:solidFill>
                  <a:srgbClr val="000000"/>
                </a:solidFill>
                <a:latin typeface="Arial"/>
              </a:rPr>
              <a:t>Being pitched now: shortage prediction, purchase optimization, demand forecasting, serialized-data analytics, prior auth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0" y="2651760"/>
            <a:ext cx="32918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400"/>
              </a:spcAft>
            </a:pPr>
            <a:r>
              <a:rPr sz="9600" b="1" i="0">
                <a:solidFill>
                  <a:srgbClr val="0F6E56"/>
                </a:solidFill>
                <a:latin typeface="Arial"/>
              </a:rPr>
              <a:t>5.7%</a:t>
            </a:r>
          </a:p>
          <a:p>
            <a:pPr algn="ctr">
              <a:spcAft>
                <a:spcPts val="200"/>
              </a:spcAft>
            </a:pPr>
            <a:r>
              <a:rPr sz="1300" b="0" i="0">
                <a:solidFill>
                  <a:srgbClr val="404040"/>
                </a:solidFill>
                <a:latin typeface="Arial"/>
              </a:rPr>
              <a:t>of hospitals have actually deployed AI/ML in pharmacy</a:t>
            </a:r>
          </a:p>
          <a:p>
            <a:pPr algn="ctr">
              <a:spcAft>
                <a:spcPts val="200"/>
              </a:spcAft>
            </a:pPr>
            <a:r>
              <a:rPr sz="950" b="0" i="1">
                <a:solidFill>
                  <a:srgbClr val="808080"/>
                </a:solidFill>
                <a:latin typeface="Arial"/>
              </a:rPr>
              <a:t>ASHP national survey of 1,497 pharmacy directors, 2025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80737F-7FB3-69F4-C210-53A5764411F1}"/>
              </a:ext>
            </a:extLst>
          </p:cNvPr>
          <p:cNvSpPr txBox="1">
            <a:spLocks/>
          </p:cNvSpPr>
          <p:nvPr/>
        </p:nvSpPr>
        <p:spPr>
          <a:xfrm>
            <a:off x="604612" y="896321"/>
            <a:ext cx="10660358" cy="901333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80808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Five Categories of AI Risk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9A8A7F-E4F5-29A7-BAFF-7BE167168A32}"/>
              </a:ext>
            </a:extLst>
          </p:cNvPr>
          <p:cNvSpPr txBox="1">
            <a:spLocks/>
          </p:cNvSpPr>
          <p:nvPr/>
        </p:nvSpPr>
        <p:spPr>
          <a:xfrm>
            <a:off x="951713" y="1681444"/>
            <a:ext cx="9907799" cy="721891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400" b="1">
                <a:solidFill>
                  <a:srgbClr val="FF9900"/>
                </a:solidFill>
                <a:latin typeface="Arial"/>
              </a:rPr>
              <a:t>Module 1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3D2365-A549-4EAF-7ED9-2A3E8C0A7424}"/>
              </a:ext>
            </a:extLst>
          </p:cNvPr>
          <p:cNvSpPr txBox="1">
            <a:spLocks/>
          </p:cNvSpPr>
          <p:nvPr/>
        </p:nvSpPr>
        <p:spPr>
          <a:xfrm>
            <a:off x="951713" y="2651874"/>
            <a:ext cx="9770996" cy="2644424"/>
          </a:xfrm>
          <a:prstGeom prst="rect">
            <a:avLst/>
          </a:prstGeom>
        </p:spPr>
        <p:txBody>
          <a:bodyPr wrap="square"/>
          <a:lstStyle/>
          <a:p>
            <a:pPr marL="457200" indent="-457200" eaLnBrk="1" fontAlgn="auto" hangingPunct="1">
              <a:spcBef>
                <a:spcPts val="0"/>
              </a:spcBef>
              <a:spcAft>
                <a:spcPts val="700"/>
              </a:spcAft>
              <a:buFont typeface="+mj-lt"/>
              <a:buAutoNum type="arabicPeriod"/>
              <a:defRPr/>
            </a:pPr>
            <a:r>
              <a:rPr sz="2400" i="1" dirty="0">
                <a:solidFill>
                  <a:srgbClr val="000000"/>
                </a:solidFill>
                <a:latin typeface="Arial"/>
              </a:rPr>
              <a:t>Clinical &amp; patient safety: dosing, interactions, substitutions</a:t>
            </a:r>
            <a:endParaRPr lang="en-US" sz="2400" i="1" dirty="0">
              <a:solidFill>
                <a:srgbClr val="000000"/>
              </a:solidFill>
              <a:latin typeface="Arial"/>
            </a:endParaRPr>
          </a:p>
          <a:p>
            <a:pPr marL="457200" indent="-457200">
              <a:spcBef>
                <a:spcPts val="0"/>
              </a:spcBef>
              <a:spcAft>
                <a:spcPts val="700"/>
              </a:spcAft>
              <a:buFont typeface="+mj-lt"/>
              <a:buAutoNum type="arabicPeriod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Data &amp; privacy: PHI exposure, </a:t>
            </a:r>
            <a:r>
              <a:rPr lang="en-US" sz="2400" b="0" i="1" dirty="0">
                <a:solidFill>
                  <a:srgbClr val="000000"/>
                </a:solidFill>
                <a:latin typeface="Arial"/>
              </a:rPr>
              <a:t>training data</a:t>
            </a:r>
            <a:r>
              <a:rPr sz="2400" b="0" i="1" dirty="0">
                <a:solidFill>
                  <a:srgbClr val="000000"/>
                </a:solidFill>
                <a:latin typeface="Arial"/>
              </a:rPr>
              <a:t> leakage, access</a:t>
            </a:r>
            <a:endParaRPr lang="en-US" sz="2400" b="0" i="1" dirty="0">
              <a:solidFill>
                <a:srgbClr val="000000"/>
              </a:solidFill>
              <a:latin typeface="Arial"/>
            </a:endParaRPr>
          </a:p>
          <a:p>
            <a:pPr marL="457200" indent="-457200">
              <a:spcBef>
                <a:spcPts val="0"/>
              </a:spcBef>
              <a:spcAft>
                <a:spcPts val="700"/>
              </a:spcAft>
              <a:buFont typeface="+mj-lt"/>
              <a:buAutoNum type="arabicPeriod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Model &amp; accuracy: hallucination, drift, bias</a:t>
            </a:r>
            <a:endParaRPr lang="en-US" sz="2400" b="0" i="1" dirty="0">
              <a:solidFill>
                <a:srgbClr val="000000"/>
              </a:solidFill>
              <a:latin typeface="Arial"/>
            </a:endParaRPr>
          </a:p>
          <a:p>
            <a:pPr marL="457200" indent="-457200">
              <a:spcBef>
                <a:spcPts val="0"/>
              </a:spcBef>
              <a:spcAft>
                <a:spcPts val="700"/>
              </a:spcAft>
              <a:buFont typeface="+mj-lt"/>
              <a:buAutoNum type="arabicPeriod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Operational &amp; workflow: automation errors, over-reliance</a:t>
            </a:r>
            <a:endParaRPr lang="en-US" sz="2400" b="0" i="1" dirty="0">
              <a:solidFill>
                <a:srgbClr val="000000"/>
              </a:solidFill>
              <a:latin typeface="Arial"/>
            </a:endParaRPr>
          </a:p>
          <a:p>
            <a:pPr marL="457200" indent="-457200">
              <a:spcBef>
                <a:spcPts val="0"/>
              </a:spcBef>
              <a:spcAft>
                <a:spcPts val="700"/>
              </a:spcAft>
              <a:buFont typeface="+mj-lt"/>
              <a:buAutoNum type="arabicPeriod"/>
            </a:pPr>
            <a:r>
              <a:rPr sz="2400" b="0" i="1" dirty="0">
                <a:solidFill>
                  <a:srgbClr val="000000"/>
                </a:solidFill>
                <a:latin typeface="Arial"/>
              </a:rPr>
              <a:t>Compliance &amp; regulatory: CMS, HIPAA, state board, CE integrity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80737F-7FB3-69F4-C210-53A5764411F1}"/>
              </a:ext>
            </a:extLst>
          </p:cNvPr>
          <p:cNvSpPr txBox="1">
            <a:spLocks/>
          </p:cNvSpPr>
          <p:nvPr/>
        </p:nvSpPr>
        <p:spPr>
          <a:xfrm>
            <a:off x="604612" y="896321"/>
            <a:ext cx="10660358" cy="901333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80808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Is Already Happening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9A8A7F-E4F5-29A7-BAFF-7BE167168A32}"/>
              </a:ext>
            </a:extLst>
          </p:cNvPr>
          <p:cNvSpPr txBox="1">
            <a:spLocks/>
          </p:cNvSpPr>
          <p:nvPr/>
        </p:nvSpPr>
        <p:spPr>
          <a:xfrm>
            <a:off x="951713" y="1681444"/>
            <a:ext cx="9907799" cy="721891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400" b="1">
                <a:solidFill>
                  <a:srgbClr val="FF9900"/>
                </a:solidFill>
                <a:latin typeface="Arial"/>
              </a:rPr>
              <a:t>Module 1: four incidents, all public record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" y="3703320"/>
            <a:ext cx="10515600" cy="27940"/>
          </a:xfrm>
          <a:prstGeom prst="rect">
            <a:avLst/>
          </a:prstGeom>
          <a:solidFill>
            <a:srgbClr val="008C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22960" y="2331720"/>
            <a:ext cx="2542032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bIns="18288" rtlCol="0" anchor="t"/>
          <a:lstStyle/>
          <a:p>
            <a:pPr algn="ctr">
              <a:spcAft>
                <a:spcPts val="200"/>
              </a:spcAft>
            </a:pPr>
            <a:r>
              <a:rPr sz="1200" b="1" i="0">
                <a:solidFill>
                  <a:srgbClr val="0F6E56"/>
                </a:solidFill>
                <a:latin typeface="Arial"/>
              </a:rPr>
              <a:t>Dec 2023</a:t>
            </a:r>
          </a:p>
          <a:p>
            <a:pPr>
              <a:spcAft>
                <a:spcPts val="200"/>
              </a:spcAft>
            </a:pPr>
            <a:r>
              <a:rPr sz="950" b="0" i="1">
                <a:solidFill>
                  <a:srgbClr val="404040"/>
                </a:solidFill>
                <a:latin typeface="Arial"/>
              </a:rPr>
              <a:t>ASHP Midyear study: a popular chatbot answered only 10 of 39 drug-information questions acceptably</a:t>
            </a:r>
          </a:p>
        </p:txBody>
      </p:sp>
      <p:pic>
        <p:nvPicPr>
          <p:cNvPr id="13" name="Picture 12" descr="icon_chatb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808" y="3255264"/>
            <a:ext cx="237744" cy="237744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2043684" y="3675887"/>
            <a:ext cx="100584" cy="100584"/>
          </a:xfrm>
          <a:prstGeom prst="ellipse">
            <a:avLst/>
          </a:prstGeom>
          <a:solidFill>
            <a:srgbClr val="0850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3483863" y="3977639"/>
            <a:ext cx="2542032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bIns="18288" rtlCol="0" anchor="t"/>
          <a:lstStyle/>
          <a:p>
            <a:pPr algn="ctr">
              <a:spcAft>
                <a:spcPts val="200"/>
              </a:spcAft>
            </a:pPr>
            <a:r>
              <a:rPr sz="1200" b="1" i="0">
                <a:solidFill>
                  <a:srgbClr val="0F6E56"/>
                </a:solidFill>
                <a:latin typeface="Arial"/>
              </a:rPr>
              <a:t>Sep 2024</a:t>
            </a:r>
          </a:p>
          <a:p>
            <a:pPr>
              <a:spcAft>
                <a:spcPts val="200"/>
              </a:spcAft>
            </a:pPr>
            <a:r>
              <a:rPr sz="950" b="0" i="1">
                <a:solidFill>
                  <a:srgbClr val="404040"/>
                </a:solidFill>
                <a:latin typeface="Arial"/>
              </a:rPr>
              <a:t>First state-AG settlement over a hospital gen-AI tool's overstated accuracy claims (Texas)</a:t>
            </a:r>
          </a:p>
        </p:txBody>
      </p:sp>
      <p:pic>
        <p:nvPicPr>
          <p:cNvPr id="16" name="Picture 15" descr="icon_gave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711" y="4901183"/>
            <a:ext cx="237744" cy="237744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4704588" y="3675887"/>
            <a:ext cx="100584" cy="100584"/>
          </a:xfrm>
          <a:prstGeom prst="ellipse">
            <a:avLst/>
          </a:prstGeom>
          <a:solidFill>
            <a:srgbClr val="0850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144767" y="2331720"/>
            <a:ext cx="2542032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bIns="18288" rtlCol="0" anchor="t"/>
          <a:lstStyle/>
          <a:p>
            <a:pPr algn="ctr">
              <a:spcAft>
                <a:spcPts val="200"/>
              </a:spcAft>
            </a:pPr>
            <a:r>
              <a:rPr sz="1200" b="1" i="0">
                <a:solidFill>
                  <a:srgbClr val="0F6E56"/>
                </a:solidFill>
                <a:latin typeface="Arial"/>
              </a:rPr>
              <a:t>Oct 2024</a:t>
            </a:r>
          </a:p>
          <a:p>
            <a:pPr>
              <a:spcAft>
                <a:spcPts val="200"/>
              </a:spcAft>
            </a:pPr>
            <a:r>
              <a:rPr sz="950" b="0" i="1">
                <a:solidFill>
                  <a:srgbClr val="404040"/>
                </a:solidFill>
                <a:latin typeface="Arial"/>
              </a:rPr>
              <a:t>Transcription AI used by about 40 health systems was found inventing content in medical notes (AP)</a:t>
            </a:r>
          </a:p>
        </p:txBody>
      </p:sp>
      <p:pic>
        <p:nvPicPr>
          <p:cNvPr id="19" name="Picture 18" descr="icon_mi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7616" y="3255264"/>
            <a:ext cx="237744" cy="237744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7365492" y="3675887"/>
            <a:ext cx="100584" cy="100584"/>
          </a:xfrm>
          <a:prstGeom prst="ellipse">
            <a:avLst/>
          </a:prstGeom>
          <a:solidFill>
            <a:srgbClr val="0850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8805672" y="3977639"/>
            <a:ext cx="2542032" cy="1234440"/>
          </a:xfrm>
          <a:prstGeom prst="rect">
            <a:avLst/>
          </a:prstGeom>
          <a:solidFill>
            <a:srgbClr val="FFFFFF"/>
          </a:solidFill>
          <a:ln w="9525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4864" rIns="54864" bIns="18288" rtlCol="0" anchor="t"/>
          <a:lstStyle/>
          <a:p>
            <a:pPr algn="ctr">
              <a:spcAft>
                <a:spcPts val="200"/>
              </a:spcAft>
            </a:pPr>
            <a:r>
              <a:rPr sz="1200" b="1" i="0">
                <a:solidFill>
                  <a:srgbClr val="0F6E56"/>
                </a:solidFill>
                <a:latin typeface="Arial"/>
              </a:rPr>
              <a:t>Mar 2026</a:t>
            </a:r>
          </a:p>
          <a:p>
            <a:pPr>
              <a:spcAft>
                <a:spcPts val="200"/>
              </a:spcAft>
            </a:pPr>
            <a:r>
              <a:rPr sz="950" b="0" i="1">
                <a:solidFill>
                  <a:srgbClr val="404040"/>
                </a:solidFill>
                <a:latin typeface="Arial"/>
              </a:rPr>
              <a:t>A major payer's care-denial algorithm ordered into federal court discovery (Minn.)</a:t>
            </a:r>
          </a:p>
        </p:txBody>
      </p:sp>
      <p:pic>
        <p:nvPicPr>
          <p:cNvPr id="22" name="Picture 21" descr="icon_filesearch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18520" y="4901183"/>
            <a:ext cx="237744" cy="237744"/>
          </a:xfrm>
          <a:prstGeom prst="rect">
            <a:avLst/>
          </a:prstGeom>
        </p:spPr>
      </p:pic>
      <p:sp>
        <p:nvSpPr>
          <p:cNvPr id="23" name="Oval 22"/>
          <p:cNvSpPr/>
          <p:nvPr/>
        </p:nvSpPr>
        <p:spPr>
          <a:xfrm>
            <a:off x="10026396" y="3675887"/>
            <a:ext cx="100584" cy="100584"/>
          </a:xfrm>
          <a:prstGeom prst="ellipse">
            <a:avLst/>
          </a:prstGeom>
          <a:solidFill>
            <a:srgbClr val="0850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822960" y="5577840"/>
            <a:ext cx="100584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200"/>
              </a:spcAft>
            </a:pPr>
            <a:r>
              <a:rPr sz="1200" b="0" i="1">
                <a:solidFill>
                  <a:srgbClr val="E36C09"/>
                </a:solidFill>
                <a:latin typeface="Arial"/>
              </a:rPr>
              <a:t>All four tools were live in production when the problems surfaced.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80737F-7FB3-69F4-C210-53A5764411F1}"/>
              </a:ext>
            </a:extLst>
          </p:cNvPr>
          <p:cNvSpPr txBox="1">
            <a:spLocks/>
          </p:cNvSpPr>
          <p:nvPr/>
        </p:nvSpPr>
        <p:spPr>
          <a:xfrm>
            <a:off x="604612" y="896321"/>
            <a:ext cx="10660358" cy="901333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80808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Vendor Due Diligence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9A8A7F-E4F5-29A7-BAFF-7BE167168A32}"/>
              </a:ext>
            </a:extLst>
          </p:cNvPr>
          <p:cNvSpPr txBox="1">
            <a:spLocks/>
          </p:cNvSpPr>
          <p:nvPr/>
        </p:nvSpPr>
        <p:spPr>
          <a:xfrm>
            <a:off x="951713" y="1681444"/>
            <a:ext cx="9907799" cy="721891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400" b="1">
                <a:solidFill>
                  <a:srgbClr val="FF9900"/>
                </a:solidFill>
                <a:latin typeface="Arial"/>
              </a:rPr>
              <a:t>Module 2: a checklist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E3D2365-A549-4EAF-7ED9-2A3E8C0A7424}"/>
              </a:ext>
            </a:extLst>
          </p:cNvPr>
          <p:cNvSpPr txBox="1">
            <a:spLocks/>
          </p:cNvSpPr>
          <p:nvPr/>
        </p:nvSpPr>
        <p:spPr>
          <a:xfrm>
            <a:off x="951713" y="2737791"/>
            <a:ext cx="9770996" cy="2644424"/>
          </a:xfrm>
          <a:prstGeom prst="rect">
            <a:avLst/>
          </a:prstGeom>
        </p:spPr>
        <p:txBody>
          <a:bodyPr wrap="square"/>
          <a:lstStyle/>
          <a:p>
            <a:pPr marL="285750" indent="-285750" eaLnBrk="1" fontAlgn="auto" hangingPunct="1">
              <a:spcBef>
                <a:spcPts val="0"/>
              </a:spcBef>
              <a:spcAft>
                <a:spcPts val="700"/>
              </a:spcAft>
              <a:defRPr/>
            </a:pPr>
            <a:r>
              <a:rPr sz="2300" b="0" i="1">
                <a:solidFill>
                  <a:srgbClr val="000000"/>
                </a:solidFill>
                <a:latin typeface="Arial"/>
              </a:rPr>
              <a:t>Data governance: where PHI lives, retention, signed BAA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300" b="0" i="1">
                <a:solidFill>
                  <a:srgbClr val="000000"/>
                </a:solidFill>
                <a:latin typeface="Arial"/>
              </a:rPr>
              <a:t>Model transparency: validation, known limits, human-in-the-loop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300" b="0" i="1">
                <a:solidFill>
                  <a:srgbClr val="000000"/>
                </a:solidFill>
                <a:latin typeface="Arial"/>
              </a:rPr>
              <a:t>Accountability: error ownership, audit logs, exit terms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300" b="0" i="1">
                <a:solidFill>
                  <a:srgbClr val="000000"/>
                </a:solidFill>
                <a:latin typeface="Arial"/>
              </a:rPr>
              <a:t>FDA loosened CDS oversight (Jan 2026): the diligence burden formally shifted to buyers</a:t>
            </a:r>
          </a:p>
          <a:p>
            <a:pPr marL="285750" indent="-285750">
              <a:spcBef>
                <a:spcPts val="0"/>
              </a:spcBef>
              <a:spcAft>
                <a:spcPts val="700"/>
              </a:spcAft>
              <a:buFont typeface="Arial"/>
              <a:buChar char="•"/>
            </a:pPr>
            <a:r>
              <a:rPr sz="2300" b="0" i="1">
                <a:solidFill>
                  <a:srgbClr val="000000"/>
                </a:solidFill>
                <a:latin typeface="Arial"/>
              </a:rPr>
              <a:t>Ask for the HTI-1 "source attributes": 31 disclosures certified-EHR AI must publish. Note who cannot produce them.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80737F-7FB3-69F4-C210-53A5764411F1}"/>
              </a:ext>
            </a:extLst>
          </p:cNvPr>
          <p:cNvSpPr txBox="1">
            <a:spLocks/>
          </p:cNvSpPr>
          <p:nvPr/>
        </p:nvSpPr>
        <p:spPr>
          <a:xfrm>
            <a:off x="604612" y="896321"/>
            <a:ext cx="10660358" cy="901333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80808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Read Their Business Model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9A8A7F-E4F5-29A7-BAFF-7BE167168A32}"/>
              </a:ext>
            </a:extLst>
          </p:cNvPr>
          <p:cNvSpPr txBox="1">
            <a:spLocks/>
          </p:cNvSpPr>
          <p:nvPr/>
        </p:nvSpPr>
        <p:spPr>
          <a:xfrm>
            <a:off x="951713" y="1681444"/>
            <a:ext cx="9907799" cy="721891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400" b="1" dirty="0">
                <a:solidFill>
                  <a:srgbClr val="FF9900"/>
                </a:solidFill>
                <a:latin typeface="Arial"/>
              </a:rPr>
              <a:t>Module 2: the Vendor Reverse Canvas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2286000"/>
            <a:ext cx="2053742" cy="2514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36576" rIns="45720" bIns="18288" rtlCol="0" anchor="t"/>
          <a:lstStyle/>
          <a:p>
            <a:pPr algn="ctr">
              <a:spcAft>
                <a:spcPts val="200"/>
              </a:spcAft>
            </a:pPr>
            <a:r>
              <a:rPr sz="1050" b="1" i="0">
                <a:solidFill>
                  <a:srgbClr val="006B35"/>
                </a:solidFill>
                <a:latin typeface="Arial"/>
              </a:rPr>
              <a:t>Key Partnerships</a:t>
            </a:r>
          </a:p>
          <a:p>
            <a:pPr>
              <a:spcAft>
                <a:spcPts val="200"/>
              </a:spcAft>
            </a:pPr>
            <a:r>
              <a:rPr sz="900" b="0" i="1">
                <a:solidFill>
                  <a:srgbClr val="404040"/>
                </a:solidFill>
                <a:latin typeface="Arial"/>
              </a:rPr>
              <a:t>Whose model &amp; cloud sit underneath?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12694" y="2286000"/>
            <a:ext cx="2053742" cy="1225296"/>
          </a:xfrm>
          <a:prstGeom prst="rect">
            <a:avLst/>
          </a:prstGeom>
          <a:solidFill>
            <a:srgbClr val="FFFFFF"/>
          </a:solidFill>
          <a:ln w="9525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36576" rIns="45720" bIns="18288" rtlCol="0" anchor="t"/>
          <a:lstStyle/>
          <a:p>
            <a:pPr algn="ctr">
              <a:spcAft>
                <a:spcPts val="200"/>
              </a:spcAft>
            </a:pPr>
            <a:r>
              <a:rPr sz="1050" b="1" i="0">
                <a:solidFill>
                  <a:srgbClr val="006B35"/>
                </a:solidFill>
                <a:latin typeface="Arial"/>
              </a:rPr>
              <a:t>Key Activities</a:t>
            </a:r>
          </a:p>
          <a:p>
            <a:pPr>
              <a:spcAft>
                <a:spcPts val="200"/>
              </a:spcAft>
            </a:pPr>
            <a:r>
              <a:rPr sz="900" b="0" i="1">
                <a:solidFill>
                  <a:srgbClr val="404040"/>
                </a:solidFill>
                <a:latin typeface="Arial"/>
              </a:rPr>
              <a:t>Do they build &amp; validate, or just sell?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12694" y="3575303"/>
            <a:ext cx="2053742" cy="1225296"/>
          </a:xfrm>
          <a:prstGeom prst="rect">
            <a:avLst/>
          </a:prstGeom>
          <a:solidFill>
            <a:srgbClr val="DCEFE3"/>
          </a:solidFill>
          <a:ln w="9525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36576" rIns="45720" bIns="18288" rtlCol="0" anchor="t"/>
          <a:lstStyle/>
          <a:p>
            <a:pPr algn="ctr">
              <a:spcAft>
                <a:spcPts val="200"/>
              </a:spcAft>
            </a:pPr>
            <a:r>
              <a:rPr sz="1050" b="1" i="0">
                <a:solidFill>
                  <a:srgbClr val="006B35"/>
                </a:solidFill>
                <a:latin typeface="Arial"/>
              </a:rPr>
              <a:t>Key Resources</a:t>
            </a:r>
          </a:p>
          <a:p>
            <a:pPr>
              <a:spcAft>
                <a:spcPts val="200"/>
              </a:spcAft>
            </a:pPr>
            <a:r>
              <a:rPr sz="900" b="0" i="1">
                <a:solidFill>
                  <a:srgbClr val="404040"/>
                </a:solidFill>
                <a:latin typeface="Arial"/>
              </a:rPr>
              <a:t>Is your data their key asset? Who owns the tuned model?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939588" y="2286000"/>
            <a:ext cx="2053742" cy="2514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36576" rIns="45720" bIns="18288" rtlCol="0" anchor="t"/>
          <a:lstStyle/>
          <a:p>
            <a:pPr algn="ctr">
              <a:spcAft>
                <a:spcPts val="200"/>
              </a:spcAft>
            </a:pPr>
            <a:r>
              <a:rPr sz="1050" b="1" i="0">
                <a:solidFill>
                  <a:srgbClr val="006B35"/>
                </a:solidFill>
                <a:latin typeface="Arial"/>
              </a:rPr>
              <a:t>Value Proposition</a:t>
            </a:r>
          </a:p>
          <a:p>
            <a:pPr>
              <a:spcAft>
                <a:spcPts val="200"/>
              </a:spcAft>
            </a:pPr>
            <a:r>
              <a:rPr sz="900" b="0" i="1">
                <a:solidFill>
                  <a:srgbClr val="404040"/>
                </a:solidFill>
                <a:latin typeface="Arial"/>
              </a:rPr>
              <a:t>Stated in operational units, or hype?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066483" y="2286000"/>
            <a:ext cx="2053742" cy="1225296"/>
          </a:xfrm>
          <a:prstGeom prst="rect">
            <a:avLst/>
          </a:prstGeom>
          <a:solidFill>
            <a:srgbClr val="FFFFFF"/>
          </a:solidFill>
          <a:ln w="9525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36576" rIns="45720" bIns="18288" rtlCol="0" anchor="t"/>
          <a:lstStyle/>
          <a:p>
            <a:pPr algn="ctr">
              <a:spcAft>
                <a:spcPts val="200"/>
              </a:spcAft>
            </a:pPr>
            <a:r>
              <a:rPr sz="1050" b="1" i="0">
                <a:solidFill>
                  <a:srgbClr val="006B35"/>
                </a:solidFill>
                <a:latin typeface="Arial"/>
              </a:rPr>
              <a:t>Customer Relationships</a:t>
            </a:r>
          </a:p>
          <a:p>
            <a:pPr>
              <a:spcAft>
                <a:spcPts val="200"/>
              </a:spcAft>
            </a:pPr>
            <a:r>
              <a:rPr sz="900" b="0" i="1">
                <a:solidFill>
                  <a:srgbClr val="404040"/>
                </a:solidFill>
                <a:latin typeface="Arial"/>
              </a:rPr>
              <a:t>Who answers at 2 a.m.?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066483" y="3575303"/>
            <a:ext cx="2053742" cy="1225296"/>
          </a:xfrm>
          <a:prstGeom prst="rect">
            <a:avLst/>
          </a:prstGeom>
          <a:solidFill>
            <a:srgbClr val="FFFFFF"/>
          </a:solidFill>
          <a:ln w="9525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36576" rIns="45720" bIns="18288" rtlCol="0" anchor="t"/>
          <a:lstStyle/>
          <a:p>
            <a:pPr algn="ctr">
              <a:spcAft>
                <a:spcPts val="200"/>
              </a:spcAft>
            </a:pPr>
            <a:r>
              <a:rPr sz="1050" b="1" i="0">
                <a:solidFill>
                  <a:srgbClr val="006B35"/>
                </a:solidFill>
                <a:latin typeface="Arial"/>
              </a:rPr>
              <a:t>Channels</a:t>
            </a:r>
          </a:p>
          <a:p>
            <a:pPr>
              <a:spcAft>
                <a:spcPts val="200"/>
              </a:spcAft>
            </a:pPr>
            <a:r>
              <a:rPr sz="900" b="0" i="1">
                <a:solidFill>
                  <a:srgbClr val="404040"/>
                </a:solidFill>
                <a:latin typeface="Arial"/>
              </a:rPr>
              <a:t>Direct team, GPO, or EHR marketplace?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193377" y="2286000"/>
            <a:ext cx="2053742" cy="2514600"/>
          </a:xfrm>
          <a:prstGeom prst="rect">
            <a:avLst/>
          </a:prstGeom>
          <a:solidFill>
            <a:srgbClr val="DCEFE3"/>
          </a:solidFill>
          <a:ln w="9525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36576" rIns="45720" bIns="18288" rtlCol="0" anchor="t"/>
          <a:lstStyle/>
          <a:p>
            <a:pPr algn="ctr">
              <a:spcAft>
                <a:spcPts val="200"/>
              </a:spcAft>
            </a:pPr>
            <a:r>
              <a:rPr sz="1050" b="1" i="0">
                <a:solidFill>
                  <a:srgbClr val="006B35"/>
                </a:solidFill>
                <a:latin typeface="Arial"/>
              </a:rPr>
              <a:t>Customer Segments</a:t>
            </a:r>
          </a:p>
          <a:p>
            <a:pPr>
              <a:spcAft>
                <a:spcPts val="200"/>
              </a:spcAft>
            </a:pPr>
            <a:r>
              <a:rPr sz="900" b="0" i="1">
                <a:solidFill>
                  <a:srgbClr val="404040"/>
                </a:solidFill>
                <a:latin typeface="Arial"/>
              </a:rPr>
              <a:t>Are you the customer, or the training data?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4873752"/>
            <a:ext cx="5244084" cy="1207008"/>
          </a:xfrm>
          <a:prstGeom prst="rect">
            <a:avLst/>
          </a:prstGeom>
          <a:solidFill>
            <a:srgbClr val="FFFFFF"/>
          </a:solidFill>
          <a:ln w="9525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36576" rIns="45720" bIns="18288" rtlCol="0" anchor="t"/>
          <a:lstStyle/>
          <a:p>
            <a:pPr algn="ctr">
              <a:spcAft>
                <a:spcPts val="200"/>
              </a:spcAft>
            </a:pPr>
            <a:r>
              <a:rPr sz="1050" b="1" i="0">
                <a:solidFill>
                  <a:srgbClr val="006B35"/>
                </a:solidFill>
                <a:latin typeface="Arial"/>
              </a:rPr>
              <a:t>Cost Structure</a:t>
            </a:r>
          </a:p>
          <a:p>
            <a:pPr>
              <a:spcAft>
                <a:spcPts val="200"/>
              </a:spcAft>
            </a:pPr>
            <a:r>
              <a:rPr sz="900" b="0" i="1">
                <a:solidFill>
                  <a:srgbClr val="404040"/>
                </a:solidFill>
                <a:latin typeface="Arial"/>
              </a:rPr>
              <a:t>Are they viable? Burn rate, loss per query, runway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003036" y="4873752"/>
            <a:ext cx="5244084" cy="1207008"/>
          </a:xfrm>
          <a:prstGeom prst="rect">
            <a:avLst/>
          </a:prstGeom>
          <a:solidFill>
            <a:srgbClr val="DCEFE3"/>
          </a:solidFill>
          <a:ln w="9525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45720" tIns="36576" rIns="45720" bIns="18288" rtlCol="0" anchor="t"/>
          <a:lstStyle/>
          <a:p>
            <a:pPr algn="ctr">
              <a:spcAft>
                <a:spcPts val="200"/>
              </a:spcAft>
            </a:pPr>
            <a:r>
              <a:rPr sz="1050" b="1" i="0">
                <a:solidFill>
                  <a:srgbClr val="006B35"/>
                </a:solidFill>
                <a:latin typeface="Arial"/>
              </a:rPr>
              <a:t>Revenue Streams</a:t>
            </a:r>
          </a:p>
          <a:p>
            <a:pPr>
              <a:spcAft>
                <a:spcPts val="200"/>
              </a:spcAft>
            </a:pPr>
            <a:r>
              <a:rPr sz="900" b="0" i="1">
                <a:solidFill>
                  <a:srgbClr val="404040"/>
                </a:solidFill>
                <a:latin typeface="Arial"/>
              </a:rPr>
              <a:t>How exactly do you get charged? Do incentives align with outcomes?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6144768"/>
            <a:ext cx="8686800" cy="274320"/>
          </a:xfrm>
          <a:prstGeom prst="rect">
            <a:avLst/>
          </a:prstGeom>
          <a:noFill/>
        </p:spPr>
        <p:txBody>
          <a:bodyPr wrap="none" lIns="0">
            <a:spAutoFit/>
          </a:bodyPr>
          <a:lstStyle/>
          <a:p>
            <a:pPr>
              <a:spcAft>
                <a:spcPts val="200"/>
              </a:spcAft>
            </a:pPr>
            <a:r>
              <a:rPr sz="950" b="0" i="1">
                <a:solidFill>
                  <a:srgbClr val="808080"/>
                </a:solidFill>
                <a:latin typeface="Arial"/>
              </a:rPr>
              <a:t>Shaded blocks carry most of the signal. More on the next slide.</a:t>
            </a:r>
          </a:p>
        </p:txBody>
      </p:sp>
      <p:pic>
        <p:nvPicPr>
          <p:cNvPr id="21" name="Picture 20" descr="icon_affilia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0358" y="4489704"/>
            <a:ext cx="219456" cy="219456"/>
          </a:xfrm>
          <a:prstGeom prst="rect">
            <a:avLst/>
          </a:prstGeom>
        </p:spPr>
      </p:pic>
      <p:pic>
        <p:nvPicPr>
          <p:cNvPr id="22" name="Picture 21" descr="icon_tool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7252" y="3200400"/>
            <a:ext cx="219456" cy="219456"/>
          </a:xfrm>
          <a:prstGeom prst="rect">
            <a:avLst/>
          </a:prstGeom>
        </p:spPr>
      </p:pic>
      <p:pic>
        <p:nvPicPr>
          <p:cNvPr id="23" name="Picture 22" descr="icon_databas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7252" y="4489703"/>
            <a:ext cx="219456" cy="219456"/>
          </a:xfrm>
          <a:prstGeom prst="rect">
            <a:avLst/>
          </a:prstGeom>
        </p:spPr>
      </p:pic>
      <p:pic>
        <p:nvPicPr>
          <p:cNvPr id="24" name="Picture 23" descr="icon_diamon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4147" y="4489704"/>
            <a:ext cx="219456" cy="219456"/>
          </a:xfrm>
          <a:prstGeom prst="rect">
            <a:avLst/>
          </a:prstGeom>
        </p:spPr>
      </p:pic>
      <p:pic>
        <p:nvPicPr>
          <p:cNvPr id="25" name="Picture 24" descr="icon_headse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91041" y="3200400"/>
            <a:ext cx="219456" cy="219456"/>
          </a:xfrm>
          <a:prstGeom prst="rect">
            <a:avLst/>
          </a:prstGeom>
        </p:spPr>
      </p:pic>
      <p:pic>
        <p:nvPicPr>
          <p:cNvPr id="26" name="Picture 25" descr="icon_rout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91041" y="4489703"/>
            <a:ext cx="219456" cy="219456"/>
          </a:xfrm>
          <a:prstGeom prst="rect">
            <a:avLst/>
          </a:prstGeom>
        </p:spPr>
      </p:pic>
      <p:pic>
        <p:nvPicPr>
          <p:cNvPr id="27" name="Picture 26" descr="icon_user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17936" y="4489704"/>
            <a:ext cx="219456" cy="219456"/>
          </a:xfrm>
          <a:prstGeom prst="rect">
            <a:avLst/>
          </a:prstGeom>
        </p:spPr>
      </p:pic>
      <p:pic>
        <p:nvPicPr>
          <p:cNvPr id="28" name="Picture 27" descr="icon_wallet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0700" y="5769864"/>
            <a:ext cx="219456" cy="219456"/>
          </a:xfrm>
          <a:prstGeom prst="rect">
            <a:avLst/>
          </a:prstGeom>
        </p:spPr>
      </p:pic>
      <p:pic>
        <p:nvPicPr>
          <p:cNvPr id="29" name="Picture 28" descr="icon_coins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17936" y="5769864"/>
            <a:ext cx="219456" cy="2194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80737F-7FB3-69F4-C210-53A5764411F1}"/>
              </a:ext>
            </a:extLst>
          </p:cNvPr>
          <p:cNvSpPr txBox="1">
            <a:spLocks/>
          </p:cNvSpPr>
          <p:nvPr/>
        </p:nvSpPr>
        <p:spPr>
          <a:xfrm>
            <a:off x="604612" y="896321"/>
            <a:ext cx="10660358" cy="901333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solidFill>
                  <a:srgbClr val="808080"/>
                </a:solidFill>
                <a:latin typeface="Arial Black" panose="020B0A04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Three Blocks Carry the Signal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49A8A7F-E4F5-29A7-BAFF-7BE167168A32}"/>
              </a:ext>
            </a:extLst>
          </p:cNvPr>
          <p:cNvSpPr txBox="1">
            <a:spLocks/>
          </p:cNvSpPr>
          <p:nvPr/>
        </p:nvSpPr>
        <p:spPr>
          <a:xfrm>
            <a:off x="951713" y="1681444"/>
            <a:ext cx="9907799" cy="721891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sz="2400" b="1">
                <a:solidFill>
                  <a:srgbClr val="FF9900"/>
                </a:solidFill>
                <a:latin typeface="Arial"/>
              </a:rPr>
              <a:t>Module 2: follow the money, follow the data, find yourself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" y="2395728"/>
            <a:ext cx="3429000" cy="3566160"/>
          </a:xfrm>
          <a:prstGeom prst="rect">
            <a:avLst/>
          </a:prstGeom>
          <a:solidFill>
            <a:srgbClr val="FFFFFF"/>
          </a:solidFill>
          <a:ln w="9525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8016" tIns="685800" rIns="128016" bIns="18288" rtlCol="0" anchor="t"/>
          <a:lstStyle/>
          <a:p>
            <a:pPr algn="ctr">
              <a:spcAft>
                <a:spcPts val="100"/>
              </a:spcAft>
            </a:pPr>
            <a:r>
              <a:rPr sz="1400" b="1" i="0">
                <a:solidFill>
                  <a:srgbClr val="085041"/>
                </a:solidFill>
                <a:latin typeface="Arial"/>
              </a:rPr>
              <a:t>FOLLOW THE MONEY</a:t>
            </a:r>
          </a:p>
          <a:p>
            <a:pPr algn="ctr">
              <a:spcAft>
                <a:spcPts val="1000"/>
              </a:spcAft>
            </a:pPr>
            <a:r>
              <a:rPr sz="1100" b="1" i="0">
                <a:solidFill>
                  <a:srgbClr val="0F6E56"/>
                </a:solidFill>
                <a:latin typeface="Arial"/>
              </a:rPr>
              <a:t>Revenue Streams</a:t>
            </a:r>
          </a:p>
          <a:p>
            <a:pPr algn="l">
              <a:spcAft>
                <a:spcPts val="1000"/>
              </a:spcAft>
            </a:pPr>
            <a:r>
              <a:rPr sz="1100" b="0" i="0">
                <a:solidFill>
                  <a:srgbClr val="404040"/>
                </a:solidFill>
                <a:latin typeface="Arial"/>
              </a:rPr>
              <a:t>Per seat, per transaction, share of savings, or paid in your data? Pricing is their incentive structure.</a:t>
            </a:r>
          </a:p>
          <a:p>
            <a:pPr algn="l">
              <a:spcAft>
                <a:spcPts val="200"/>
              </a:spcAft>
            </a:pPr>
            <a:r>
              <a:rPr sz="1050" b="0" i="1">
                <a:solidFill>
                  <a:srgbClr val="993C1D"/>
                </a:solidFill>
                <a:latin typeface="Arial"/>
              </a:rPr>
              <a:t>Red flag: "free" pilot paid for in data rights</a:t>
            </a:r>
          </a:p>
        </p:txBody>
      </p:sp>
      <p:sp>
        <p:nvSpPr>
          <p:cNvPr id="12" name="Oval 11"/>
          <p:cNvSpPr/>
          <p:nvPr/>
        </p:nvSpPr>
        <p:spPr>
          <a:xfrm>
            <a:off x="2281428" y="2542032"/>
            <a:ext cx="512064" cy="512064"/>
          </a:xfrm>
          <a:prstGeom prst="ellipse">
            <a:avLst/>
          </a:prstGeom>
          <a:solidFill>
            <a:srgbClr val="DCEF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icon_coi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2012" y="2642616"/>
            <a:ext cx="310896" cy="31089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389120" y="2395728"/>
            <a:ext cx="3429000" cy="3566160"/>
          </a:xfrm>
          <a:prstGeom prst="rect">
            <a:avLst/>
          </a:prstGeom>
          <a:solidFill>
            <a:srgbClr val="FFFFFF"/>
          </a:solidFill>
          <a:ln w="9525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8016" tIns="685800" rIns="128016" bIns="18288" rtlCol="0" anchor="t"/>
          <a:lstStyle/>
          <a:p>
            <a:pPr algn="ctr">
              <a:spcAft>
                <a:spcPts val="100"/>
              </a:spcAft>
            </a:pPr>
            <a:r>
              <a:rPr sz="1400" b="1" i="0">
                <a:solidFill>
                  <a:srgbClr val="085041"/>
                </a:solidFill>
                <a:latin typeface="Arial"/>
              </a:rPr>
              <a:t>FOLLOW THE DATA</a:t>
            </a:r>
          </a:p>
          <a:p>
            <a:pPr algn="ctr">
              <a:spcAft>
                <a:spcPts val="1000"/>
              </a:spcAft>
            </a:pPr>
            <a:r>
              <a:rPr sz="1100" b="1" i="0">
                <a:solidFill>
                  <a:srgbClr val="0F6E56"/>
                </a:solidFill>
                <a:latin typeface="Arial"/>
              </a:rPr>
              <a:t>Key Resources</a:t>
            </a:r>
          </a:p>
          <a:p>
            <a:pPr algn="l">
              <a:spcAft>
                <a:spcPts val="1000"/>
              </a:spcAft>
            </a:pPr>
            <a:r>
              <a:rPr sz="1100" b="0" i="0">
                <a:solidFill>
                  <a:srgbClr val="404040"/>
                </a:solidFill>
                <a:latin typeface="Arial"/>
              </a:rPr>
              <a:t>Who owns the model after it learns from your pharmacy? Proprietary, or a wrapper on someone else's?</a:t>
            </a:r>
          </a:p>
          <a:p>
            <a:pPr algn="l">
              <a:spcAft>
                <a:spcPts val="200"/>
              </a:spcAft>
            </a:pPr>
            <a:r>
              <a:rPr sz="1050" b="0" i="1">
                <a:solidFill>
                  <a:srgbClr val="993C1D"/>
                </a:solidFill>
                <a:latin typeface="Arial"/>
              </a:rPr>
              <a:t>Red flag: de-identified reuse rights buried in the MSA</a:t>
            </a:r>
          </a:p>
        </p:txBody>
      </p:sp>
      <p:sp>
        <p:nvSpPr>
          <p:cNvPr id="15" name="Oval 14"/>
          <p:cNvSpPr/>
          <p:nvPr/>
        </p:nvSpPr>
        <p:spPr>
          <a:xfrm>
            <a:off x="5847588" y="2542032"/>
            <a:ext cx="512064" cy="512064"/>
          </a:xfrm>
          <a:prstGeom prst="ellipse">
            <a:avLst/>
          </a:prstGeom>
          <a:solidFill>
            <a:srgbClr val="DCEF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con_databas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8172" y="2642616"/>
            <a:ext cx="310896" cy="31089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7955279" y="2395728"/>
            <a:ext cx="3429000" cy="3566160"/>
          </a:xfrm>
          <a:prstGeom prst="rect">
            <a:avLst/>
          </a:prstGeom>
          <a:solidFill>
            <a:srgbClr val="FFFFFF"/>
          </a:solidFill>
          <a:ln w="9525">
            <a:solidFill>
              <a:srgbClr val="008C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8016" tIns="685800" rIns="128016" bIns="18288" rtlCol="0" anchor="t"/>
          <a:lstStyle/>
          <a:p>
            <a:pPr algn="ctr">
              <a:spcAft>
                <a:spcPts val="100"/>
              </a:spcAft>
            </a:pPr>
            <a:r>
              <a:rPr sz="1400" b="1" i="0">
                <a:solidFill>
                  <a:srgbClr val="085041"/>
                </a:solidFill>
                <a:latin typeface="Arial"/>
              </a:rPr>
              <a:t>FIND YOURSELF</a:t>
            </a:r>
          </a:p>
          <a:p>
            <a:pPr algn="ctr">
              <a:spcAft>
                <a:spcPts val="1000"/>
              </a:spcAft>
            </a:pPr>
            <a:r>
              <a:rPr sz="1100" b="1" i="0">
                <a:solidFill>
                  <a:srgbClr val="0F6E56"/>
                </a:solidFill>
                <a:latin typeface="Arial"/>
              </a:rPr>
              <a:t>Customer Segments</a:t>
            </a:r>
          </a:p>
          <a:p>
            <a:pPr algn="l">
              <a:spcAft>
                <a:spcPts val="1000"/>
              </a:spcAft>
            </a:pPr>
            <a:r>
              <a:rPr sz="1100" b="0" i="0">
                <a:solidFill>
                  <a:srgbClr val="404040"/>
                </a:solidFill>
                <a:latin typeface="Arial"/>
              </a:rPr>
              <a:t>Are you the core customer, the beta site, or the training set? Is pharmacy their business, or a side bet?</a:t>
            </a:r>
          </a:p>
          <a:p>
            <a:pPr algn="l">
              <a:spcAft>
                <a:spcPts val="200"/>
              </a:spcAft>
            </a:pPr>
            <a:r>
              <a:rPr sz="1050" b="0" i="1">
                <a:solidFill>
                  <a:srgbClr val="993C1D"/>
                </a:solidFill>
                <a:latin typeface="Arial"/>
              </a:rPr>
              <a:t>Red flag: pharmacy is one of twelve verticals</a:t>
            </a:r>
          </a:p>
        </p:txBody>
      </p:sp>
      <p:sp>
        <p:nvSpPr>
          <p:cNvPr id="18" name="Oval 17"/>
          <p:cNvSpPr/>
          <p:nvPr/>
        </p:nvSpPr>
        <p:spPr>
          <a:xfrm>
            <a:off x="9413748" y="2542032"/>
            <a:ext cx="512064" cy="512064"/>
          </a:xfrm>
          <a:prstGeom prst="ellipse">
            <a:avLst/>
          </a:prstGeom>
          <a:solidFill>
            <a:srgbClr val="DCEF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9" name="Picture 18" descr="icon_user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4332" y="2642616"/>
            <a:ext cx="310896" cy="3108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2DF60B20C5234796CC4205A29B7A14" ma:contentTypeVersion="13" ma:contentTypeDescription="Create a new document." ma:contentTypeScope="" ma:versionID="38f65b7232aec387f9471d0b84c1e705">
  <xsd:schema xmlns:xsd="http://www.w3.org/2001/XMLSchema" xmlns:xs="http://www.w3.org/2001/XMLSchema" xmlns:p="http://schemas.microsoft.com/office/2006/metadata/properties" xmlns:ns2="620667fb-ab9c-44d0-a596-5219485867fd" xmlns:ns3="2f90ad7f-70d6-4050-b507-e7ffbd67291a" targetNamespace="http://schemas.microsoft.com/office/2006/metadata/properties" ma:root="true" ma:fieldsID="fce66d18c55ef8b0bd453eea471cde14" ns2:_="" ns3:_="">
    <xsd:import namespace="620667fb-ab9c-44d0-a596-5219485867fd"/>
    <xsd:import namespace="2f90ad7f-70d6-4050-b507-e7ffbd6729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0667fb-ab9c-44d0-a596-5219485867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0d260918-0ce5-4307-bbe9-322b6b6446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90ad7f-70d6-4050-b507-e7ffbd67291a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dbde7881-23d6-48fd-8a70-da04a7b08c21}" ma:internalName="TaxCatchAll" ma:showField="CatchAllData" ma:web="2f90ad7f-70d6-4050-b507-e7ffbd6729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20667fb-ab9c-44d0-a596-5219485867fd">
      <Terms xmlns="http://schemas.microsoft.com/office/infopath/2007/PartnerControls"/>
    </lcf76f155ced4ddcb4097134ff3c332f>
    <TaxCatchAll xmlns="2f90ad7f-70d6-4050-b507-e7ffbd67291a" xsi:nil="true"/>
  </documentManagement>
</p:properties>
</file>

<file path=customXml/itemProps1.xml><?xml version="1.0" encoding="utf-8"?>
<ds:datastoreItem xmlns:ds="http://schemas.openxmlformats.org/officeDocument/2006/customXml" ds:itemID="{848150E7-278A-40AC-81EE-1EF2B7FD27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E367BC-95CB-447B-B237-CF1C909EDB01}"/>
</file>

<file path=customXml/itemProps3.xml><?xml version="1.0" encoding="utf-8"?>
<ds:datastoreItem xmlns:ds="http://schemas.openxmlformats.org/officeDocument/2006/customXml" ds:itemID="{88E011E2-64BC-4A2B-885D-EA7CCA07987E}">
  <ds:schemaRefs>
    <ds:schemaRef ds:uri="http://schemas.microsoft.com/office/infopath/2007/PartnerControls"/>
    <ds:schemaRef ds:uri="ecf054d3-3de1-42b4-b817-2f7e10d45e7c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elements/1.1/"/>
    <ds:schemaRef ds:uri="76f5d7c8-f623-4ef1-bed7-6fc20fb46cff"/>
    <ds:schemaRef ds:uri="http://www.w3.org/XML/1998/namespace"/>
    <ds:schemaRef ds:uri="http://purl.org/dc/dcmitype/"/>
    <ds:schemaRef ds:uri="a7ee2732-37f8-41b0-83ff-41f46b034134"/>
    <ds:schemaRef ds:uri="3838266c-0a12-4829-8d69-ce6c13a2b26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1269</Words>
  <Application>Microsoft Office PowerPoint</Application>
  <PresentationFormat>Widescreen</PresentationFormat>
  <Paragraphs>140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Arial</vt:lpstr>
      <vt:lpstr>Arial </vt:lpstr>
      <vt:lpstr>Arial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Walsh, Taylor</dc:creator>
  <cp:lastModifiedBy>Paul J. Swider</cp:lastModifiedBy>
  <cp:revision>4</cp:revision>
  <dcterms:created xsi:type="dcterms:W3CDTF">2025-05-12T19:07:37Z</dcterms:created>
  <dcterms:modified xsi:type="dcterms:W3CDTF">2026-08-09T13:21:33Z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7969209-987a-410d-ac15-d40f31778c48_Enabled">
    <vt:lpwstr>true</vt:lpwstr>
  </property>
  <property fmtid="{D5CDD505-2E9C-101B-9397-08002B2CF9AE}" pid="3" name="MSIP_Label_57969209-987a-410d-ac15-d40f31778c48_SetDate">
    <vt:lpwstr>2025-06-03T14:31:09Z</vt:lpwstr>
  </property>
  <property fmtid="{D5CDD505-2E9C-101B-9397-08002B2CF9AE}" pid="4" name="MSIP_Label_57969209-987a-410d-ac15-d40f31778c48_Method">
    <vt:lpwstr>Privileged</vt:lpwstr>
  </property>
  <property fmtid="{D5CDD505-2E9C-101B-9397-08002B2CF9AE}" pid="5" name="MSIP_Label_57969209-987a-410d-ac15-d40f31778c48_Name">
    <vt:lpwstr>57969209-987a-410d-ac15-d40f31778c48</vt:lpwstr>
  </property>
  <property fmtid="{D5CDD505-2E9C-101B-9397-08002B2CF9AE}" pid="6" name="MSIP_Label_57969209-987a-410d-ac15-d40f31778c48_SiteId">
    <vt:lpwstr>2567d566-604c-408a-8a60-55d0dc9d9d6b</vt:lpwstr>
  </property>
  <property fmtid="{D5CDD505-2E9C-101B-9397-08002B2CF9AE}" pid="7" name="MSIP_Label_57969209-987a-410d-ac15-d40f31778c48_ActionId">
    <vt:lpwstr>709b5fbf-0b19-4922-8d27-7fd707360075</vt:lpwstr>
  </property>
  <property fmtid="{D5CDD505-2E9C-101B-9397-08002B2CF9AE}" pid="8" name="MSIP_Label_57969209-987a-410d-ac15-d40f31778c48_ContentBits">
    <vt:lpwstr>0</vt:lpwstr>
  </property>
  <property fmtid="{D5CDD505-2E9C-101B-9397-08002B2CF9AE}" pid="9" name="MSIP_Label_57969209-987a-410d-ac15-d40f31778c48_Tag">
    <vt:lpwstr>10, 0, 1, 1</vt:lpwstr>
  </property>
  <property fmtid="{D5CDD505-2E9C-101B-9397-08002B2CF9AE}" pid="10" name="ContentTypeId">
    <vt:lpwstr>0x010100CE2DF60B20C5234796CC4205A29B7A14</vt:lpwstr>
  </property>
  <property fmtid="{D5CDD505-2E9C-101B-9397-08002B2CF9AE}" pid="11" name="MediaServiceImageTags">
    <vt:lpwstr/>
  </property>
</Properties>
</file>